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65" r:id="rId6"/>
    <p:sldId id="268" r:id="rId7"/>
    <p:sldId id="269" r:id="rId8"/>
    <p:sldId id="278" r:id="rId9"/>
    <p:sldId id="270" r:id="rId10"/>
    <p:sldId id="282" r:id="rId11"/>
    <p:sldId id="279" r:id="rId12"/>
    <p:sldId id="281" r:id="rId13"/>
    <p:sldId id="284" r:id="rId14"/>
    <p:sldId id="274" r:id="rId15"/>
    <p:sldId id="277" r:id="rId16"/>
  </p:sldIdLst>
  <p:sldSz cx="12192000" cy="6858000"/>
  <p:notesSz cx="6858000" cy="9144000"/>
  <p:embeddedFontLst>
    <p:embeddedFont>
      <p:font typeface="Broadway" panose="04040905080B02020502" pitchFamily="82" charset="0"/>
      <p:regular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  <p:embeddedFont>
      <p:font typeface="Agency FB" panose="020B0503020202020204" pitchFamily="34" charset="0"/>
      <p:regular r:id="rId25"/>
      <p:bold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898"/>
    <a:srgbClr val="3EBCCA"/>
    <a:srgbClr val="66BCE7"/>
    <a:srgbClr val="2C70AE"/>
    <a:srgbClr val="1F4E79"/>
    <a:srgbClr val="314865"/>
    <a:srgbClr val="553D43"/>
    <a:srgbClr val="DD6C51"/>
    <a:srgbClr val="3E2D31"/>
    <a:srgbClr val="D65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3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54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97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67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65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角三角形 7"/>
          <p:cNvSpPr/>
          <p:nvPr userDrawn="1"/>
        </p:nvSpPr>
        <p:spPr>
          <a:xfrm flipV="1">
            <a:off x="0" y="0"/>
            <a:ext cx="3108960" cy="91603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H="1">
            <a:off x="-142875" y="-434340"/>
            <a:ext cx="4267200" cy="12573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544871" y="111361"/>
            <a:ext cx="868680" cy="868680"/>
          </a:xfrm>
          <a:prstGeom prst="ellipse">
            <a:avLst/>
          </a:prstGeom>
          <a:solidFill>
            <a:srgbClr val="198898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Broadway" panose="04040905080B02020502" pitchFamily="82" charset="0"/>
              </a:rPr>
              <a:t>1</a:t>
            </a:r>
            <a:endParaRPr lang="zh-CN" altLang="en-US" sz="3600" dirty="0">
              <a:latin typeface="Broadway" panose="04040905080B02020502" pitchFamily="82" charset="0"/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0800000" flipV="1">
            <a:off x="9083040" y="5941967"/>
            <a:ext cx="3108960" cy="91603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 rot="10800000" flipH="1">
            <a:off x="8940165" y="5771334"/>
            <a:ext cx="4267200" cy="12573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3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flipV="1">
            <a:off x="0" y="0"/>
            <a:ext cx="3108960" cy="91603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flipH="1">
            <a:off x="-142875" y="-434340"/>
            <a:ext cx="4267200" cy="12573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544871" y="111361"/>
            <a:ext cx="868680" cy="868680"/>
          </a:xfrm>
          <a:prstGeom prst="ellipse">
            <a:avLst/>
          </a:prstGeom>
          <a:solidFill>
            <a:srgbClr val="198898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Broadway" panose="04040905080B02020502" pitchFamily="82" charset="0"/>
              </a:rPr>
              <a:t>2</a:t>
            </a:r>
            <a:endParaRPr lang="zh-CN" altLang="en-US" sz="3600" dirty="0">
              <a:latin typeface="Broadway" panose="04040905080B02020502" pitchFamily="82" charset="0"/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0800000" flipV="1">
            <a:off x="9083040" y="5941967"/>
            <a:ext cx="3108960" cy="91603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 rot="10800000" flipH="1">
            <a:off x="8940165" y="5771334"/>
            <a:ext cx="4267200" cy="12573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10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flipV="1">
            <a:off x="0" y="0"/>
            <a:ext cx="3108960" cy="91603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 flipH="1">
            <a:off x="-142875" y="-434340"/>
            <a:ext cx="4267200" cy="12573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 userDrawn="1"/>
        </p:nvSpPr>
        <p:spPr>
          <a:xfrm>
            <a:off x="544871" y="111361"/>
            <a:ext cx="868680" cy="868680"/>
          </a:xfrm>
          <a:prstGeom prst="ellipse">
            <a:avLst/>
          </a:prstGeom>
          <a:solidFill>
            <a:srgbClr val="198898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Broadway" panose="04040905080B02020502" pitchFamily="82" charset="0"/>
              </a:rPr>
              <a:t>3</a:t>
            </a:r>
            <a:endParaRPr lang="zh-CN" altLang="en-US" sz="3600" dirty="0">
              <a:latin typeface="Broadway" panose="04040905080B02020502" pitchFamily="82" charset="0"/>
            </a:endParaRPr>
          </a:p>
        </p:txBody>
      </p:sp>
      <p:sp>
        <p:nvSpPr>
          <p:cNvPr id="10" name="直角三角形 9"/>
          <p:cNvSpPr/>
          <p:nvPr userDrawn="1"/>
        </p:nvSpPr>
        <p:spPr>
          <a:xfrm rot="10800000" flipV="1">
            <a:off x="9083040" y="5941967"/>
            <a:ext cx="3108960" cy="91603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 rot="10800000" flipH="1">
            <a:off x="8940165" y="5771334"/>
            <a:ext cx="4267200" cy="12573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4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flipV="1">
            <a:off x="0" y="0"/>
            <a:ext cx="3108960" cy="91603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flipH="1">
            <a:off x="-142875" y="-434340"/>
            <a:ext cx="4267200" cy="12573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直角三角形 8"/>
          <p:cNvSpPr/>
          <p:nvPr userDrawn="1"/>
        </p:nvSpPr>
        <p:spPr>
          <a:xfrm rot="10800000" flipV="1">
            <a:off x="9083040" y="5941967"/>
            <a:ext cx="3108960" cy="91603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 rot="10800000" flipH="1">
            <a:off x="8940165" y="5771334"/>
            <a:ext cx="4267200" cy="125730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76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1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16144-EF6D-40D4-A5E7-4186A879A4AF}" type="datetimeFigureOut">
              <a:rPr lang="zh-CN" altLang="en-US" smtClean="0"/>
              <a:pPr/>
              <a:t>2016/8/30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DD524-664C-4773-B70C-2926D2725B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6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 rot="10800000">
            <a:off x="4633912" y="0"/>
            <a:ext cx="2924175" cy="733425"/>
          </a:xfrm>
          <a:prstGeom prst="triangle">
            <a:avLst/>
          </a:prstGeom>
          <a:solidFill>
            <a:srgbClr val="19889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2176195" y="4891712"/>
            <a:ext cx="7839610" cy="1966288"/>
          </a:xfrm>
          <a:prstGeom prst="triangle">
            <a:avLst/>
          </a:prstGeom>
          <a:solidFill>
            <a:srgbClr val="19889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0723" y="1225944"/>
            <a:ext cx="10689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  <a:latin typeface="+mj-ea"/>
                <a:ea typeface="+mj-ea"/>
              </a:rPr>
              <a:t>活动标签云推荐系统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201003" y="1225944"/>
            <a:ext cx="992192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201003" y="2672494"/>
            <a:ext cx="992192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338969" y="5443635"/>
            <a:ext cx="3514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2015</a:t>
            </a:r>
            <a:endParaRPr lang="zh-CN" altLang="en-US" sz="9600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副标题 2"/>
          <p:cNvSpPr txBox="1">
            <a:spLocks noChangeArrowheads="1"/>
          </p:cNvSpPr>
          <p:nvPr/>
        </p:nvSpPr>
        <p:spPr>
          <a:xfrm>
            <a:off x="2895598" y="3428999"/>
            <a:ext cx="6591301" cy="2014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钟尚儒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王少华、倪嘉科</a:t>
            </a:r>
          </a:p>
        </p:txBody>
      </p:sp>
    </p:spTree>
    <p:extLst>
      <p:ext uri="{BB962C8B-B14F-4D97-AF65-F5344CB8AC3E}">
        <p14:creationId xmlns:p14="http://schemas.microsoft.com/office/powerpoint/2010/main" val="18411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68" y="117392"/>
            <a:ext cx="5360584" cy="6385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08" y="1216569"/>
            <a:ext cx="4943475" cy="4943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5051" y="253313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98898"/>
                </a:solidFill>
              </a:rPr>
              <a:t>推荐</a:t>
            </a:r>
            <a:r>
              <a:rPr lang="zh-CN" altLang="en-US" sz="3200" dirty="0" smtClean="0">
                <a:solidFill>
                  <a:srgbClr val="198898"/>
                </a:solidFill>
              </a:rPr>
              <a:t>展示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380" y="651602"/>
            <a:ext cx="7210425" cy="479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380" y="5442677"/>
            <a:ext cx="7210425" cy="1152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87630" y="321550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198898"/>
                </a:solidFill>
              </a:rPr>
              <a:t>标签云展示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95" y="1528549"/>
            <a:ext cx="9021171" cy="3780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96812" y="266959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198898"/>
                </a:solidFill>
              </a:rPr>
              <a:t>标签云展示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65050" y="253313"/>
            <a:ext cx="649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198898"/>
                </a:solidFill>
              </a:rPr>
              <a:t>算法说明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150" y="1181755"/>
            <a:ext cx="114681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 smtClean="0">
                <a:latin typeface="+mn-ea"/>
              </a:rPr>
              <a:t>基于</a:t>
            </a:r>
            <a:r>
              <a:rPr lang="zh-CN" altLang="en-US" sz="2000" b="1" kern="100" dirty="0">
                <a:latin typeface="+mn-ea"/>
              </a:rPr>
              <a:t>标签热度</a:t>
            </a:r>
            <a:r>
              <a:rPr lang="zh-CN" altLang="en-US" sz="2000" kern="100" dirty="0">
                <a:latin typeface="+mn-ea"/>
              </a:rPr>
              <a:t>的推荐算法。根据活动发布者过去的标签使用历史</a:t>
            </a:r>
            <a:r>
              <a:rPr lang="zh-CN" altLang="en-US" sz="2000" kern="100" dirty="0" smtClean="0">
                <a:latin typeface="+mn-ea"/>
              </a:rPr>
              <a:t>，选择</a:t>
            </a:r>
            <a:r>
              <a:rPr lang="zh-CN" altLang="en-US" sz="2000" kern="100" dirty="0">
                <a:latin typeface="+mn-ea"/>
              </a:rPr>
              <a:t>最常用的</a:t>
            </a:r>
            <a:r>
              <a:rPr lang="en-US" sz="2000" kern="100" dirty="0">
                <a:latin typeface="+mn-ea"/>
              </a:rPr>
              <a:t>Top-N</a:t>
            </a:r>
            <a:r>
              <a:rPr lang="zh-CN" altLang="en-US" sz="2000" kern="100" dirty="0">
                <a:latin typeface="+mn-ea"/>
              </a:rPr>
              <a:t>高频的标签作为推荐</a:t>
            </a:r>
            <a:r>
              <a:rPr lang="zh-CN" altLang="en-US" sz="2000" kern="100" dirty="0" smtClean="0">
                <a:latin typeface="+mn-ea"/>
              </a:rPr>
              <a:t>。</a:t>
            </a:r>
            <a:endParaRPr lang="en-US" altLang="zh-CN" sz="2000" kern="100" dirty="0" smtClean="0"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kern="100" dirty="0" smtClean="0"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 smtClean="0">
                <a:latin typeface="+mn-ea"/>
              </a:rPr>
              <a:t>基于</a:t>
            </a:r>
            <a:r>
              <a:rPr lang="zh-CN" altLang="en-US" sz="2000" b="1" kern="100" dirty="0">
                <a:latin typeface="+mn-ea"/>
              </a:rPr>
              <a:t>内容（</a:t>
            </a:r>
            <a:r>
              <a:rPr lang="en-US" sz="2000" b="1" kern="100" dirty="0">
                <a:latin typeface="+mn-ea"/>
              </a:rPr>
              <a:t>Content-based</a:t>
            </a:r>
            <a:r>
              <a:rPr lang="zh-CN" altLang="en-US" sz="2000" b="1" kern="100" dirty="0">
                <a:latin typeface="+mn-ea"/>
              </a:rPr>
              <a:t>）</a:t>
            </a:r>
            <a:r>
              <a:rPr lang="zh-CN" altLang="en-US" sz="2000" kern="100" dirty="0">
                <a:latin typeface="+mn-ea"/>
              </a:rPr>
              <a:t>推荐算法</a:t>
            </a:r>
            <a:r>
              <a:rPr lang="zh-CN" altLang="en-US" sz="2000" kern="100" dirty="0" smtClean="0">
                <a:latin typeface="+mn-ea"/>
              </a:rPr>
              <a:t>。</a:t>
            </a:r>
            <a:endParaRPr lang="en-US" altLang="zh-CN" sz="2000" kern="100" dirty="0" smtClean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 smtClean="0">
                <a:latin typeface="+mn-ea"/>
              </a:rPr>
              <a:t>根据</a:t>
            </a:r>
            <a:r>
              <a:rPr lang="zh-CN" altLang="en-US" sz="2000" kern="100" dirty="0">
                <a:latin typeface="+mn-ea"/>
              </a:rPr>
              <a:t>活动发布者输入的活动内容</a:t>
            </a:r>
            <a:r>
              <a:rPr lang="zh-CN" altLang="en-US" sz="2000" kern="100" dirty="0" smtClean="0">
                <a:latin typeface="+mn-ea"/>
              </a:rPr>
              <a:t>，进行</a:t>
            </a:r>
            <a:r>
              <a:rPr lang="zh-CN" altLang="en-US" sz="2000" kern="100" dirty="0">
                <a:latin typeface="+mn-ea"/>
              </a:rPr>
              <a:t>关键词的提取</a:t>
            </a:r>
            <a:r>
              <a:rPr lang="zh-CN" altLang="en-US" sz="2000" kern="100" dirty="0" smtClean="0">
                <a:latin typeface="+mn-ea"/>
              </a:rPr>
              <a:t>。</a:t>
            </a:r>
            <a:endParaRPr lang="en-US" altLang="zh-CN" sz="2000" kern="100" dirty="0" smtClean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 smtClean="0">
                <a:latin typeface="+mn-ea"/>
              </a:rPr>
              <a:t>分词</a:t>
            </a:r>
            <a:r>
              <a:rPr lang="zh-CN" altLang="en-US" sz="2000" kern="100" dirty="0">
                <a:latin typeface="+mn-ea"/>
              </a:rPr>
              <a:t>，初步过滤掉标点符号和特殊字符，得到关键词候选集</a:t>
            </a:r>
            <a:r>
              <a:rPr lang="zh-CN" altLang="en-US" sz="2000" kern="100" dirty="0" smtClean="0">
                <a:latin typeface="+mn-ea"/>
              </a:rPr>
              <a:t>。</a:t>
            </a:r>
            <a:endParaRPr lang="en-US" altLang="zh-CN" sz="2000" kern="100" dirty="0" smtClean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 smtClean="0">
                <a:latin typeface="+mn-ea"/>
              </a:rPr>
              <a:t>构建</a:t>
            </a:r>
            <a:r>
              <a:rPr lang="zh-CN" altLang="en-US" sz="2000" kern="100" dirty="0">
                <a:latin typeface="+mn-ea"/>
              </a:rPr>
              <a:t>停用词库，用来过滤低频的、对内容语义化无贡献的中文副词（的、地、得、吧）、连词（和、既、又）、代词（你、我、他）、数量词等虚词，留下名词、动名词和形容词，得到更为精简的关键词候选集</a:t>
            </a:r>
            <a:r>
              <a:rPr lang="zh-CN" altLang="en-US" sz="2000" kern="100" dirty="0" smtClean="0">
                <a:latin typeface="+mn-ea"/>
              </a:rPr>
              <a:t>。</a:t>
            </a:r>
            <a:endParaRPr lang="en-US" altLang="zh-CN" sz="2000" kern="100" dirty="0" smtClean="0"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 smtClean="0">
                <a:latin typeface="+mn-ea"/>
              </a:rPr>
              <a:t>计算关键词</a:t>
            </a:r>
            <a:r>
              <a:rPr lang="zh-CN" altLang="en-US" sz="2000" kern="100" dirty="0">
                <a:latin typeface="+mn-ea"/>
              </a:rPr>
              <a:t>候选集词的权重</a:t>
            </a:r>
            <a:r>
              <a:rPr lang="zh-CN" altLang="en-US" sz="2000" kern="100" dirty="0" smtClean="0">
                <a:latin typeface="+mn-ea"/>
              </a:rPr>
              <a:t>值（</a:t>
            </a:r>
            <a:r>
              <a:rPr lang="en-US" altLang="zh-CN" sz="2000" kern="100" dirty="0" smtClean="0">
                <a:latin typeface="+mn-ea"/>
              </a:rPr>
              <a:t>TF-IDF</a:t>
            </a:r>
            <a:r>
              <a:rPr lang="zh-CN" altLang="en-US" sz="2000" kern="100" dirty="0" smtClean="0">
                <a:latin typeface="+mn-ea"/>
              </a:rPr>
              <a:t>），选择</a:t>
            </a:r>
            <a:r>
              <a:rPr lang="en-US" sz="2000" kern="100" dirty="0">
                <a:latin typeface="+mn-ea"/>
              </a:rPr>
              <a:t>Top-N</a:t>
            </a:r>
            <a:r>
              <a:rPr lang="zh-CN" altLang="en-US" sz="2000" kern="100" dirty="0">
                <a:latin typeface="+mn-ea"/>
              </a:rPr>
              <a:t>高权值的关键词作为推荐，这些关键词都是从内容文本中提取的，经过筛选提炼后可以表征文本</a:t>
            </a:r>
            <a:r>
              <a:rPr lang="zh-CN" altLang="en-US" sz="2000" kern="100" dirty="0" smtClean="0">
                <a:latin typeface="+mn-ea"/>
              </a:rPr>
              <a:t>。</a:t>
            </a:r>
            <a:endParaRPr lang="en-US" sz="1600" kern="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24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922093" y="2132295"/>
            <a:ext cx="8584442" cy="2492154"/>
            <a:chOff x="4301695" y="3086498"/>
            <a:chExt cx="3588611" cy="1975949"/>
          </a:xfrm>
        </p:grpSpPr>
        <p:sp>
          <p:nvSpPr>
            <p:cNvPr id="9" name="文本框 8"/>
            <p:cNvSpPr txBox="1"/>
            <p:nvPr/>
          </p:nvSpPr>
          <p:spPr>
            <a:xfrm>
              <a:off x="4301695" y="3181349"/>
              <a:ext cx="3588611" cy="1683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 smtClean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Merry Christmas</a:t>
              </a:r>
              <a:r>
                <a:rPr lang="zh-CN" altLang="en-US" sz="6600" b="1" dirty="0" smtClean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！</a:t>
              </a:r>
              <a:endParaRPr lang="en-US" altLang="zh-CN" sz="6600" b="1" dirty="0" smtClean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r>
                <a:rPr lang="en-US" altLang="zh-CN" sz="6600" b="1" dirty="0" smtClean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&amp; Happy 2016</a:t>
              </a:r>
              <a:r>
                <a:rPr lang="zh-CN" altLang="en-US" sz="6600" b="1" dirty="0" smtClean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！</a:t>
              </a:r>
              <a:endParaRPr lang="zh-CN" altLang="en-US" sz="6600" b="1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4347337" y="3086498"/>
              <a:ext cx="3444113" cy="1525"/>
            </a:xfrm>
            <a:prstGeom prst="line">
              <a:avLst/>
            </a:prstGeom>
            <a:ln w="76200" cmpd="sng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47337" y="3181349"/>
              <a:ext cx="3463163" cy="28575"/>
            </a:xfrm>
            <a:prstGeom prst="line">
              <a:avLst/>
            </a:prstGeom>
            <a:ln w="50800" cmpd="sng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400550" y="5062447"/>
              <a:ext cx="3390900" cy="0"/>
            </a:xfrm>
            <a:prstGeom prst="line">
              <a:avLst/>
            </a:prstGeom>
            <a:ln w="76200" cmpd="sng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400550" y="4928698"/>
              <a:ext cx="3409950" cy="9694"/>
            </a:xfrm>
            <a:prstGeom prst="line">
              <a:avLst/>
            </a:prstGeom>
            <a:ln w="50800" cmpd="sng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直角三角形 16"/>
          <p:cNvSpPr/>
          <p:nvPr/>
        </p:nvSpPr>
        <p:spPr>
          <a:xfrm rot="10800000" flipV="1">
            <a:off x="6697572" y="5239107"/>
            <a:ext cx="5494428" cy="1618892"/>
          </a:xfrm>
          <a:prstGeom prst="rtTriangle">
            <a:avLst/>
          </a:prstGeom>
          <a:solidFill>
            <a:srgbClr val="19889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flipV="1">
            <a:off x="0" y="0"/>
            <a:ext cx="5494428" cy="1618892"/>
          </a:xfrm>
          <a:prstGeom prst="rtTriangle">
            <a:avLst/>
          </a:prstGeom>
          <a:solidFill>
            <a:srgbClr val="19889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-142875" y="-111746"/>
            <a:ext cx="6357189" cy="1873100"/>
          </a:xfrm>
          <a:prstGeom prst="line">
            <a:avLst/>
          </a:prstGeom>
          <a:ln w="63500">
            <a:solidFill>
              <a:srgbClr val="198898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025311" y="5072837"/>
            <a:ext cx="6357189" cy="1873100"/>
          </a:xfrm>
          <a:prstGeom prst="line">
            <a:avLst/>
          </a:prstGeom>
          <a:ln w="63500">
            <a:solidFill>
              <a:srgbClr val="198898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18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0"/>
          <a:stretch/>
        </p:blipFill>
        <p:spPr>
          <a:xfrm>
            <a:off x="0" y="0"/>
            <a:ext cx="12192000" cy="3695699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568700"/>
            <a:ext cx="12192000" cy="0"/>
          </a:xfrm>
          <a:prstGeom prst="line">
            <a:avLst/>
          </a:prstGeom>
          <a:ln w="635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3778250" y="4618581"/>
            <a:ext cx="4635500" cy="707886"/>
            <a:chOff x="3778250" y="5068957"/>
            <a:chExt cx="4635500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3778250" y="5068957"/>
              <a:ext cx="4635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/>
                <a:t>Thank you</a:t>
              </a:r>
              <a:r>
                <a:rPr lang="zh-CN" altLang="en-US" sz="4000" dirty="0" smtClean="0"/>
                <a:t>！</a:t>
              </a:r>
              <a:endParaRPr lang="zh-CN" altLang="en-US" sz="4000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006850" y="5068957"/>
              <a:ext cx="41783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4006850" y="5776843"/>
              <a:ext cx="41783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-1452" y="-8873"/>
            <a:ext cx="3034066" cy="6866873"/>
          </a:xfrm>
          <a:prstGeom prst="parallelogram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1098123" y="0"/>
            <a:ext cx="2336648" cy="6866873"/>
          </a:xfrm>
          <a:prstGeom prst="parallelogram">
            <a:avLst>
              <a:gd name="adj" fmla="val 34159"/>
            </a:avLst>
          </a:prstGeom>
          <a:solidFill>
            <a:srgbClr val="19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759456" y="1175997"/>
            <a:ext cx="828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u="sng" dirty="0" smtClean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</a:rPr>
              <a:t>1</a:t>
            </a:r>
            <a:endParaRPr lang="zh-CN" altLang="en-US" sz="9600" i="1" u="sng" dirty="0">
              <a:solidFill>
                <a:schemeClr val="bg1">
                  <a:lumMod val="95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86596" y="2506052"/>
            <a:ext cx="828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u="sng" dirty="0" smtClean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</a:rPr>
              <a:t>2</a:t>
            </a:r>
            <a:endParaRPr lang="zh-CN" altLang="en-US" sz="9600" i="1" u="sng" dirty="0">
              <a:solidFill>
                <a:schemeClr val="bg1">
                  <a:lumMod val="95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13737" y="3836107"/>
            <a:ext cx="828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u="sng" dirty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</a:rPr>
              <a:t>3</a:t>
            </a:r>
            <a:endParaRPr lang="zh-CN" altLang="en-US" sz="9600" i="1" u="sng" dirty="0">
              <a:solidFill>
                <a:schemeClr val="bg1">
                  <a:lumMod val="95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40878" y="5166163"/>
            <a:ext cx="828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u="sng" dirty="0" smtClean="0">
                <a:solidFill>
                  <a:schemeClr val="bg1">
                    <a:lumMod val="95000"/>
                  </a:schemeClr>
                </a:solidFill>
                <a:latin typeface="Broadway" panose="04040905080B02020502" pitchFamily="82" charset="0"/>
              </a:rPr>
              <a:t>4</a:t>
            </a:r>
            <a:endParaRPr lang="zh-CN" altLang="en-US" sz="9600" i="1" u="sng" dirty="0">
              <a:solidFill>
                <a:schemeClr val="bg1">
                  <a:lumMod val="95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66442" y="1668440"/>
            <a:ext cx="6132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需求回顾</a:t>
            </a:r>
            <a:endParaRPr lang="zh-CN" altLang="en-US" sz="32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020640" y="4328550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系统实现</a:t>
            </a:r>
            <a:endParaRPr lang="zh-CN" altLang="en-US" sz="3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193542" y="2998495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系统设计</a:t>
            </a:r>
            <a:endParaRPr lang="zh-CN" altLang="en-US" sz="3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847738" y="5658606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成果展示</a:t>
            </a: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63580" y="-8873"/>
            <a:ext cx="810569" cy="6866873"/>
          </a:xfrm>
          <a:prstGeom prst="line">
            <a:avLst/>
          </a:prstGeom>
          <a:ln w="127000">
            <a:solidFill>
              <a:srgbClr val="198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平行四边形 31"/>
          <p:cNvSpPr/>
          <p:nvPr/>
        </p:nvSpPr>
        <p:spPr>
          <a:xfrm>
            <a:off x="2625219" y="147735"/>
            <a:ext cx="2595294" cy="655621"/>
          </a:xfrm>
          <a:prstGeom prst="parallelogram">
            <a:avLst>
              <a:gd name="adj" fmla="val 10062"/>
            </a:avLst>
          </a:prstGeom>
          <a:solidFill>
            <a:srgbClr val="55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Outline</a:t>
            </a:r>
            <a:endParaRPr lang="zh-CN" altLang="en-US" sz="4000" dirty="0"/>
          </a:p>
        </p:txBody>
      </p:sp>
      <p:pic>
        <p:nvPicPr>
          <p:cNvPr id="1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/>
          <a:stretch>
            <a:fillRect/>
          </a:stretch>
        </p:blipFill>
        <p:spPr bwMode="auto">
          <a:xfrm>
            <a:off x="7479691" y="8873"/>
            <a:ext cx="4649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直角三角形 22"/>
          <p:cNvSpPr/>
          <p:nvPr/>
        </p:nvSpPr>
        <p:spPr>
          <a:xfrm flipH="1">
            <a:off x="11100857" y="2979135"/>
            <a:ext cx="1028622" cy="3887737"/>
          </a:xfrm>
          <a:prstGeom prst="rtTriangle">
            <a:avLst/>
          </a:prstGeom>
          <a:solidFill>
            <a:srgbClr val="19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直角三角形 23"/>
          <p:cNvSpPr/>
          <p:nvPr/>
        </p:nvSpPr>
        <p:spPr>
          <a:xfrm rot="10800000" flipH="1">
            <a:off x="7479691" y="8873"/>
            <a:ext cx="906172" cy="672695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5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95425" y="1972929"/>
            <a:ext cx="4415268" cy="713121"/>
            <a:chOff x="1495425" y="1972929"/>
            <a:chExt cx="4415268" cy="713121"/>
          </a:xfrm>
        </p:grpSpPr>
        <p:sp>
          <p:nvSpPr>
            <p:cNvPr id="22" name="矩形 21"/>
            <p:cNvSpPr/>
            <p:nvPr/>
          </p:nvSpPr>
          <p:spPr>
            <a:xfrm>
              <a:off x="2443077" y="2037102"/>
              <a:ext cx="34676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标签的输入与保存</a:t>
              </a:r>
            </a:p>
          </p:txBody>
        </p:sp>
        <p:sp>
          <p:nvSpPr>
            <p:cNvPr id="23" name="椭圆 22"/>
            <p:cNvSpPr/>
            <p:nvPr/>
          </p:nvSpPr>
          <p:spPr>
            <a:xfrm>
              <a:off x="1495425" y="1972929"/>
              <a:ext cx="713121" cy="713121"/>
            </a:xfrm>
            <a:prstGeom prst="ellipse">
              <a:avLst/>
            </a:prstGeom>
            <a:solidFill>
              <a:srgbClr val="198898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1</a:t>
              </a:r>
              <a:endParaRPr lang="zh-CN" altLang="en-US" sz="32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95425" y="4197942"/>
            <a:ext cx="3184162" cy="713121"/>
            <a:chOff x="1495425" y="1972929"/>
            <a:chExt cx="3184162" cy="713121"/>
          </a:xfrm>
        </p:grpSpPr>
        <p:sp>
          <p:nvSpPr>
            <p:cNvPr id="26" name="矩形 25"/>
            <p:cNvSpPr/>
            <p:nvPr/>
          </p:nvSpPr>
          <p:spPr>
            <a:xfrm>
              <a:off x="2443077" y="2037102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标签云展示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1495425" y="1972929"/>
              <a:ext cx="713121" cy="713121"/>
            </a:xfrm>
            <a:prstGeom prst="ellipse">
              <a:avLst/>
            </a:prstGeom>
            <a:solidFill>
              <a:srgbClr val="198898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/>
                <a:t>3</a:t>
              </a:r>
              <a:endParaRPr lang="zh-CN" altLang="en-US" sz="3200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93407" y="3107770"/>
            <a:ext cx="2773793" cy="713121"/>
            <a:chOff x="1495425" y="1972929"/>
            <a:chExt cx="2773793" cy="713121"/>
          </a:xfrm>
        </p:grpSpPr>
        <p:sp>
          <p:nvSpPr>
            <p:cNvPr id="32" name="矩形 31"/>
            <p:cNvSpPr/>
            <p:nvPr/>
          </p:nvSpPr>
          <p:spPr>
            <a:xfrm>
              <a:off x="2443077" y="2037102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标签推荐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1495425" y="1972929"/>
              <a:ext cx="713121" cy="713121"/>
            </a:xfrm>
            <a:prstGeom prst="ellipse">
              <a:avLst/>
            </a:prstGeom>
            <a:solidFill>
              <a:srgbClr val="198898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2</a:t>
              </a:r>
              <a:endParaRPr lang="zh-CN" altLang="en-US" sz="3200" dirty="0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665051" y="253313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198898"/>
                </a:solidFill>
              </a:rPr>
              <a:t>需求回顾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45224" y="214482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noProof="1"/>
              <a:t>活动发布</a:t>
            </a:r>
            <a:r>
              <a:rPr lang="zh-CN" altLang="en-US" noProof="1" smtClean="0"/>
              <a:t>者：发布</a:t>
            </a:r>
            <a:r>
              <a:rPr lang="zh-CN" altLang="en-US" noProof="1"/>
              <a:t>活动时对活动打标签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5151632" y="31188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" indent="-1905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noProof="1" smtClean="0"/>
              <a:t>推荐方法：用户</a:t>
            </a:r>
            <a:r>
              <a:rPr lang="zh-CN" altLang="en-US" noProof="1"/>
              <a:t>以前用过的标签，热门标签以及通过机器学习算法得出的推荐</a:t>
            </a:r>
            <a:r>
              <a:rPr lang="zh-CN" altLang="en-US" noProof="1" smtClean="0"/>
              <a:t>标签</a:t>
            </a:r>
            <a:endParaRPr lang="zh-CN" altLang="en-US" noProof="1"/>
          </a:p>
        </p:txBody>
      </p:sp>
      <p:sp>
        <p:nvSpPr>
          <p:cNvPr id="4" name="矩形 3"/>
          <p:cNvSpPr/>
          <p:nvPr/>
        </p:nvSpPr>
        <p:spPr>
          <a:xfrm>
            <a:off x="5028802" y="4369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" indent="-1905" defTabSz="457207" fontAlgn="auto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zh-CN" altLang="en-US" noProof="1" smtClean="0"/>
              <a:t>对数据库标签统计，以可视化的标签云形式展示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65302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698059" y="1629000"/>
            <a:ext cx="1800000" cy="1800000"/>
            <a:chOff x="7755449" y="2690587"/>
            <a:chExt cx="1800000" cy="180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8" r="14518"/>
            <a:stretch/>
          </p:blipFill>
          <p:spPr>
            <a:xfrm>
              <a:off x="7755449" y="2690587"/>
              <a:ext cx="1800000" cy="1800000"/>
            </a:xfrm>
            <a:prstGeom prst="ellipse">
              <a:avLst/>
            </a:prstGeom>
            <a:ln w="50800">
              <a:noFill/>
            </a:ln>
          </p:spPr>
        </p:pic>
        <p:sp>
          <p:nvSpPr>
            <p:cNvPr id="5" name="椭圆 4"/>
            <p:cNvSpPr/>
            <p:nvPr/>
          </p:nvSpPr>
          <p:spPr>
            <a:xfrm>
              <a:off x="7805738" y="2740876"/>
              <a:ext cx="1699422" cy="1699422"/>
            </a:xfrm>
            <a:prstGeom prst="ellipse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96001" y="1629000"/>
            <a:ext cx="1800000" cy="1800000"/>
            <a:chOff x="3676649" y="1905000"/>
            <a:chExt cx="1800000" cy="18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3" r="14003"/>
            <a:stretch/>
          </p:blipFill>
          <p:spPr>
            <a:xfrm>
              <a:off x="3676649" y="1905000"/>
              <a:ext cx="1800000" cy="1800000"/>
            </a:xfrm>
            <a:prstGeom prst="ellipse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3726938" y="1955289"/>
              <a:ext cx="1699422" cy="1699422"/>
            </a:xfrm>
            <a:prstGeom prst="ellipse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78406" y="1629000"/>
            <a:ext cx="1800000" cy="1800000"/>
            <a:chOff x="1409700" y="1905000"/>
            <a:chExt cx="1800000" cy="1800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92" r="21192"/>
            <a:stretch/>
          </p:blipFill>
          <p:spPr>
            <a:xfrm>
              <a:off x="1409700" y="1905000"/>
              <a:ext cx="1800000" cy="1800000"/>
            </a:xfrm>
            <a:prstGeom prst="ellipse">
              <a:avLst/>
            </a:prstGeom>
          </p:spPr>
        </p:pic>
        <p:sp>
          <p:nvSpPr>
            <p:cNvPr id="7" name="椭圆 6"/>
            <p:cNvSpPr/>
            <p:nvPr/>
          </p:nvSpPr>
          <p:spPr>
            <a:xfrm>
              <a:off x="1459989" y="1955289"/>
              <a:ext cx="1699422" cy="1699422"/>
            </a:xfrm>
            <a:prstGeom prst="ellipse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平行四边形 11"/>
          <p:cNvSpPr/>
          <p:nvPr/>
        </p:nvSpPr>
        <p:spPr>
          <a:xfrm>
            <a:off x="1508761" y="3561591"/>
            <a:ext cx="2139290" cy="489201"/>
          </a:xfrm>
          <a:prstGeom prst="parallelogram">
            <a:avLst/>
          </a:prstGeom>
          <a:solidFill>
            <a:srgbClr val="19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前端设计</a:t>
            </a:r>
            <a:endParaRPr lang="zh-CN" altLang="en-US" sz="2800" dirty="0"/>
          </a:p>
        </p:txBody>
      </p:sp>
      <p:sp>
        <p:nvSpPr>
          <p:cNvPr id="13" name="平行四边形 12"/>
          <p:cNvSpPr/>
          <p:nvPr/>
        </p:nvSpPr>
        <p:spPr>
          <a:xfrm>
            <a:off x="5026356" y="3561591"/>
            <a:ext cx="2139290" cy="489201"/>
          </a:xfrm>
          <a:prstGeom prst="parallelogram">
            <a:avLst/>
          </a:prstGeom>
          <a:solidFill>
            <a:srgbClr val="19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后台设计</a:t>
            </a:r>
            <a:endParaRPr lang="zh-CN" altLang="en-US" sz="2800" dirty="0"/>
          </a:p>
        </p:txBody>
      </p:sp>
      <p:sp>
        <p:nvSpPr>
          <p:cNvPr id="14" name="平行四边形 13"/>
          <p:cNvSpPr/>
          <p:nvPr/>
        </p:nvSpPr>
        <p:spPr>
          <a:xfrm>
            <a:off x="8528414" y="3561591"/>
            <a:ext cx="2139290" cy="489201"/>
          </a:xfrm>
          <a:prstGeom prst="parallelogram">
            <a:avLst/>
          </a:prstGeom>
          <a:solidFill>
            <a:srgbClr val="19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推荐算法</a:t>
            </a:r>
          </a:p>
        </p:txBody>
      </p:sp>
      <p:sp>
        <p:nvSpPr>
          <p:cNvPr id="15" name="矩形 14"/>
          <p:cNvSpPr/>
          <p:nvPr/>
        </p:nvSpPr>
        <p:spPr>
          <a:xfrm>
            <a:off x="1335484" y="4183383"/>
            <a:ext cx="274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活动发布</a:t>
            </a:r>
            <a:r>
              <a:rPr lang="zh-CN" altLang="en-US" sz="2000" dirty="0" smtClean="0"/>
              <a:t>页面设计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Ajax</a:t>
            </a:r>
            <a:r>
              <a:rPr lang="zh-CN" altLang="en-US" sz="2000" dirty="0" smtClean="0"/>
              <a:t>与后台算法交互</a:t>
            </a:r>
          </a:p>
        </p:txBody>
      </p:sp>
      <p:sp>
        <p:nvSpPr>
          <p:cNvPr id="16" name="矩形 15"/>
          <p:cNvSpPr/>
          <p:nvPr/>
        </p:nvSpPr>
        <p:spPr>
          <a:xfrm>
            <a:off x="4875346" y="4444993"/>
            <a:ext cx="300250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活动信息存入数据库</a:t>
            </a:r>
            <a:endParaRPr lang="en-US" altLang="zh-CN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调用推荐算法</a:t>
            </a:r>
            <a:endParaRPr lang="en-US" altLang="zh-CN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返回推荐结果</a:t>
            </a:r>
            <a:endParaRPr lang="en-US" altLang="zh-CN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dirty="0" smtClean="0"/>
          </a:p>
        </p:txBody>
      </p:sp>
      <p:sp>
        <p:nvSpPr>
          <p:cNvPr id="17" name="矩形 16"/>
          <p:cNvSpPr/>
          <p:nvPr/>
        </p:nvSpPr>
        <p:spPr>
          <a:xfrm>
            <a:off x="8360616" y="4444993"/>
            <a:ext cx="3458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结合发布者习惯发布</a:t>
            </a:r>
            <a:endParaRPr lang="en-US" altLang="zh-CN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基于</a:t>
            </a:r>
            <a:r>
              <a:rPr lang="en-US" altLang="zh-CN" sz="2000" dirty="0" smtClean="0"/>
              <a:t>NLP</a:t>
            </a:r>
            <a:r>
              <a:rPr lang="zh-CN" altLang="en-US" sz="2000" dirty="0" smtClean="0"/>
              <a:t>进行文本挖掘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65051" y="253313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198898"/>
                </a:solidFill>
              </a:rPr>
              <a:t>系统设计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665051" y="253313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198898"/>
                </a:solidFill>
              </a:rPr>
              <a:t>系统实现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77334" y="1993069"/>
            <a:ext cx="1455737" cy="36004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1964634" y="2713794"/>
            <a:ext cx="1557337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</a:rPr>
              <a:t>前端</a:t>
            </a:r>
          </a:p>
          <a:p>
            <a:endParaRPr lang="zh-CN" altLang="en-US" sz="2400" b="1" dirty="0">
              <a:solidFill>
                <a:schemeClr val="bg1"/>
              </a:solidFill>
            </a:endParaRPr>
          </a:p>
          <a:p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 标签输入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    页面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855721" y="913569"/>
            <a:ext cx="1535113" cy="31210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6796984" y="1280281"/>
            <a:ext cx="1728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服务器</a:t>
            </a: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811271" y="2456619"/>
            <a:ext cx="177958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推荐算法</a:t>
            </a: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925446" y="5377619"/>
            <a:ext cx="3671888" cy="936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21" name="文本框 8"/>
          <p:cNvSpPr txBox="1">
            <a:spLocks noChangeArrowheads="1"/>
          </p:cNvSpPr>
          <p:nvPr/>
        </p:nvSpPr>
        <p:spPr bwMode="auto">
          <a:xfrm>
            <a:off x="6500121" y="5593519"/>
            <a:ext cx="23256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solidFill>
                  <a:schemeClr val="bg1"/>
                </a:solidFill>
              </a:rPr>
              <a:t>     </a:t>
            </a:r>
            <a:r>
              <a:rPr lang="zh-CN" altLang="en-US" sz="3200" b="1">
                <a:solidFill>
                  <a:schemeClr val="bg1"/>
                </a:solidFill>
              </a:rPr>
              <a:t>数据库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596584" y="1662869"/>
            <a:ext cx="3136900" cy="9239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文本框 15"/>
          <p:cNvSpPr txBox="1">
            <a:spLocks noChangeArrowheads="1"/>
          </p:cNvSpPr>
          <p:nvPr/>
        </p:nvSpPr>
        <p:spPr bwMode="auto">
          <a:xfrm rot="20640000">
            <a:off x="3748984" y="1563928"/>
            <a:ext cx="2905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latin typeface="+mn-ea"/>
                <a:ea typeface="+mn-ea"/>
              </a:rPr>
              <a:t>用户</a:t>
            </a:r>
            <a:r>
              <a:rPr lang="en-US" altLang="zh-CN" b="1" dirty="0">
                <a:latin typeface="+mn-ea"/>
                <a:ea typeface="+mn-ea"/>
              </a:rPr>
              <a:t>ID</a:t>
            </a:r>
            <a:r>
              <a:rPr lang="zh-CN" altLang="en-US" b="1" dirty="0">
                <a:latin typeface="+mn-ea"/>
                <a:ea typeface="+mn-ea"/>
              </a:rPr>
              <a:t>，活动内容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3475934" y="2766181"/>
            <a:ext cx="3173412" cy="1041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文本框 18"/>
          <p:cNvSpPr txBox="1">
            <a:spLocks noChangeArrowheads="1"/>
          </p:cNvSpPr>
          <p:nvPr/>
        </p:nvSpPr>
        <p:spPr bwMode="auto">
          <a:xfrm rot="20520000">
            <a:off x="4155384" y="2751378"/>
            <a:ext cx="2103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latin typeface="+mn-ea"/>
                <a:ea typeface="+mn-ea"/>
              </a:rPr>
              <a:t>推荐标签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7144646" y="4045706"/>
            <a:ext cx="217488" cy="1306513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7905059" y="4045706"/>
            <a:ext cx="177800" cy="1331913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文本框 23"/>
          <p:cNvSpPr txBox="1">
            <a:spLocks noChangeArrowheads="1"/>
          </p:cNvSpPr>
          <p:nvPr/>
        </p:nvSpPr>
        <p:spPr bwMode="auto">
          <a:xfrm>
            <a:off x="5830196" y="4363206"/>
            <a:ext cx="1338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latin typeface="+mn-ea"/>
                <a:ea typeface="+mn-ea"/>
              </a:rPr>
              <a:t>用户</a:t>
            </a:r>
            <a:r>
              <a:rPr lang="en-US" altLang="zh-CN" b="1" dirty="0">
                <a:latin typeface="+mn-ea"/>
                <a:ea typeface="+mn-ea"/>
              </a:rPr>
              <a:t>ID</a:t>
            </a:r>
          </a:p>
        </p:txBody>
      </p:sp>
      <p:sp>
        <p:nvSpPr>
          <p:cNvPr id="29" name="文本框 24"/>
          <p:cNvSpPr txBox="1">
            <a:spLocks noChangeArrowheads="1"/>
          </p:cNvSpPr>
          <p:nvPr/>
        </p:nvSpPr>
        <p:spPr bwMode="auto">
          <a:xfrm>
            <a:off x="8178109" y="4363206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ln w="0"/>
                <a:latin typeface="+mj-ea"/>
                <a:ea typeface="+mj-ea"/>
              </a:rPr>
              <a:t>用户常用标签</a:t>
            </a:r>
          </a:p>
        </p:txBody>
      </p:sp>
    </p:spTree>
    <p:extLst>
      <p:ext uri="{BB962C8B-B14F-4D97-AF65-F5344CB8AC3E}">
        <p14:creationId xmlns:p14="http://schemas.microsoft.com/office/powerpoint/2010/main" val="41024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rot="10800000" flipV="1">
            <a:off x="-3596020" y="2206172"/>
            <a:ext cx="15788020" cy="4651828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-587486" y="2259425"/>
            <a:ext cx="13017115" cy="383540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等腰三角形 3"/>
          <p:cNvSpPr/>
          <p:nvPr/>
        </p:nvSpPr>
        <p:spPr>
          <a:xfrm rot="2596403">
            <a:off x="2460519" y="4070068"/>
            <a:ext cx="1076400" cy="928800"/>
          </a:xfrm>
          <a:prstGeom prst="triangle">
            <a:avLst/>
          </a:prstGeom>
          <a:solidFill>
            <a:srgbClr val="553D43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等腰三角形 5"/>
          <p:cNvSpPr/>
          <p:nvPr/>
        </p:nvSpPr>
        <p:spPr>
          <a:xfrm rot="2596403">
            <a:off x="5790781" y="3068589"/>
            <a:ext cx="1075436" cy="927100"/>
          </a:xfrm>
          <a:prstGeom prst="triangle">
            <a:avLst/>
          </a:prstGeom>
          <a:solidFill>
            <a:srgbClr val="553D43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2596403">
            <a:off x="9120079" y="2067110"/>
            <a:ext cx="1075436" cy="927100"/>
          </a:xfrm>
          <a:prstGeom prst="triangle">
            <a:avLst/>
          </a:prstGeom>
          <a:solidFill>
            <a:srgbClr val="553D43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694827" y="6406698"/>
            <a:ext cx="1604176" cy="472659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 rot="20620647">
            <a:off x="946877" y="3573533"/>
            <a:ext cx="3277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计算机软件著作权</a:t>
            </a:r>
            <a:endParaRPr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 rot="20620647">
            <a:off x="4263314" y="2560400"/>
            <a:ext cx="3277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应用展示</a:t>
            </a:r>
            <a:endParaRPr lang="zh-CN" altLang="en-US" sz="2800" dirty="0"/>
          </a:p>
        </p:txBody>
      </p:sp>
      <p:sp>
        <p:nvSpPr>
          <p:cNvPr id="18" name="文本框 17"/>
          <p:cNvSpPr txBox="1"/>
          <p:nvPr/>
        </p:nvSpPr>
        <p:spPr>
          <a:xfrm rot="20620647">
            <a:off x="7676415" y="1550892"/>
            <a:ext cx="3277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算法效果</a:t>
            </a:r>
            <a:endParaRPr lang="zh-CN" altLang="en-US" sz="2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665051" y="253313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198898"/>
                </a:solidFill>
              </a:rPr>
              <a:t>成果展示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447008" y="76834"/>
            <a:ext cx="984769" cy="989706"/>
          </a:xfrm>
          <a:prstGeom prst="ellipse">
            <a:avLst/>
          </a:prstGeom>
          <a:solidFill>
            <a:srgbClr val="198898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/>
              <a:t>4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14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/>
          <p:nvPr/>
        </p:nvSpPr>
        <p:spPr>
          <a:xfrm>
            <a:off x="1665051" y="253313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98898"/>
                </a:solidFill>
              </a:rPr>
              <a:t>计算机软件著作权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56" y="838088"/>
            <a:ext cx="7636041" cy="5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051" y="253313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198898"/>
                </a:solidFill>
              </a:rPr>
              <a:t>应用展示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16" y="2182125"/>
            <a:ext cx="6752148" cy="4623392"/>
          </a:xfrm>
          <a:prstGeom prst="rect">
            <a:avLst/>
          </a:prstGeom>
        </p:spPr>
      </p:pic>
      <p:sp>
        <p:nvSpPr>
          <p:cNvPr id="7" name="左箭头 6"/>
          <p:cNvSpPr/>
          <p:nvPr/>
        </p:nvSpPr>
        <p:spPr>
          <a:xfrm rot="19797443">
            <a:off x="5374295" y="4491448"/>
            <a:ext cx="1698739" cy="665778"/>
          </a:xfrm>
          <a:prstGeom prst="leftArrow">
            <a:avLst/>
          </a:prstGeom>
          <a:solidFill>
            <a:srgbClr val="19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53313"/>
            <a:ext cx="768831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665051" y="253313"/>
            <a:ext cx="520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198898"/>
                </a:solidFill>
              </a:rPr>
              <a:t>应用展示</a:t>
            </a:r>
            <a:endParaRPr lang="zh-CN" altLang="en-US" sz="3200" dirty="0">
              <a:solidFill>
                <a:srgbClr val="198898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153" y="985728"/>
            <a:ext cx="6019800" cy="2909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28" y="4234007"/>
            <a:ext cx="69532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88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354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Broadway</vt:lpstr>
      <vt:lpstr>微软雅黑</vt:lpstr>
      <vt:lpstr>宋体</vt:lpstr>
      <vt:lpstr>Calibri</vt:lpstr>
      <vt:lpstr>Wingdings 3</vt:lpstr>
      <vt:lpstr>Agency FB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ZheJiang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钟尚儒</dc:creator>
  <cp:lastModifiedBy>Shangru</cp:lastModifiedBy>
  <cp:revision>50</cp:revision>
  <dcterms:created xsi:type="dcterms:W3CDTF">2015-06-12T13:12:33Z</dcterms:created>
  <dcterms:modified xsi:type="dcterms:W3CDTF">2016-08-30T13:45:56Z</dcterms:modified>
</cp:coreProperties>
</file>